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9D47E-7113-407F-89AA-0FC0788BA438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1C9C7F-965B-4E3A-8CE7-A55C341401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9D47E-7113-407F-89AA-0FC0788BA438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1C9C7F-965B-4E3A-8CE7-A55C34140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9D47E-7113-407F-89AA-0FC0788BA438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1C9C7F-965B-4E3A-8CE7-A55C34140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9D47E-7113-407F-89AA-0FC0788BA438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1C9C7F-965B-4E3A-8CE7-A55C34140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9D47E-7113-407F-89AA-0FC0788BA438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1C9C7F-965B-4E3A-8CE7-A55C341401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9D47E-7113-407F-89AA-0FC0788BA438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1C9C7F-965B-4E3A-8CE7-A55C34140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9D47E-7113-407F-89AA-0FC0788BA438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1C9C7F-965B-4E3A-8CE7-A55C34140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9D47E-7113-407F-89AA-0FC0788BA438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1C9C7F-965B-4E3A-8CE7-A55C34140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9D47E-7113-407F-89AA-0FC0788BA438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1C9C7F-965B-4E3A-8CE7-A55C341401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9D47E-7113-407F-89AA-0FC0788BA438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1C9C7F-965B-4E3A-8CE7-A55C34140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9D47E-7113-407F-89AA-0FC0788BA438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1C9C7F-965B-4E3A-8CE7-A55C341401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B79D47E-7113-407F-89AA-0FC0788BA438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C1C9C7F-965B-4E3A-8CE7-A55C341401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A1%D0%BD%D1%8E%D1%8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8982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3211978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Cambria" pitchFamily="18" charset="0"/>
                <a:ea typeface="Cambria" pitchFamily="18" charset="0"/>
              </a:rPr>
              <a:t>Последствия употребления продукции с высоким содержанием никотина</a:t>
            </a:r>
            <a:endParaRPr lang="ru-RU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3714752"/>
            <a:ext cx="7406640" cy="2071702"/>
          </a:xfrm>
        </p:spPr>
        <p:txBody>
          <a:bodyPr>
            <a:normAutofit lnSpcReduction="10000"/>
          </a:bodyPr>
          <a:lstStyle/>
          <a:p>
            <a:pPr algn="r"/>
            <a:r>
              <a:rPr lang="ru-RU" dirty="0" smtClean="0">
                <a:latin typeface="Cambria" pitchFamily="18" charset="0"/>
                <a:ea typeface="Cambria" pitchFamily="18" charset="0"/>
              </a:rPr>
              <a:t>Крюковская Евгения Витальевна</a:t>
            </a:r>
          </a:p>
          <a:p>
            <a:pPr algn="r"/>
            <a:r>
              <a:rPr lang="ru-RU" dirty="0" smtClean="0">
                <a:latin typeface="Cambria" pitchFamily="18" charset="0"/>
                <a:ea typeface="Cambria" pitchFamily="18" charset="0"/>
              </a:rPr>
              <a:t>Врач психиатр-нарколог </a:t>
            </a:r>
          </a:p>
          <a:p>
            <a:pPr algn="r"/>
            <a:r>
              <a:rPr lang="ru-RU" dirty="0" smtClean="0">
                <a:latin typeface="Cambria" pitchFamily="18" charset="0"/>
                <a:ea typeface="Cambria" pitchFamily="18" charset="0"/>
              </a:rPr>
              <a:t>КГБУЗ Краевая клиническая психиатрическая больница МЗ ХК</a:t>
            </a:r>
          </a:p>
          <a:p>
            <a:pPr algn="r"/>
            <a:r>
              <a:rPr lang="ru-RU" dirty="0" smtClean="0">
                <a:latin typeface="Cambria" pitchFamily="18" charset="0"/>
                <a:ea typeface="Cambria" pitchFamily="18" charset="0"/>
              </a:rPr>
              <a:t>Врач высшей категории</a:t>
            </a:r>
            <a:endParaRPr lang="ru-RU" dirty="0"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5062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Не дайте ребенку сделать шаг на пути к наркомании!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789040"/>
            <a:ext cx="7498080" cy="245936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74638"/>
            <a:ext cx="8362216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Cambria" pitchFamily="18" charset="0"/>
                <a:ea typeface="Cambria" pitchFamily="18" charset="0"/>
              </a:rPr>
              <a:t>Формы употребления никотина через слизистую оболочку полости рта</a:t>
            </a:r>
            <a:endParaRPr lang="ru-RU" sz="32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14346" y="1268760"/>
            <a:ext cx="9358346" cy="6408712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 smtClean="0"/>
              <a:t>Насвай</a:t>
            </a:r>
            <a:r>
              <a:rPr lang="ru-RU" sz="2000" dirty="0" smtClean="0"/>
              <a:t>- продукт кустарного производства, содержащий табачную пыль, гашеную известь, куриный помет, растительное масло, другие компоненты, в том числе может содержать наркотические вещества. На территории РФ реализация запрещена.</a:t>
            </a:r>
          </a:p>
          <a:p>
            <a:r>
              <a:rPr lang="ru-RU" sz="2000" dirty="0" err="1" smtClean="0"/>
              <a:t>Снюс</a:t>
            </a:r>
            <a:r>
              <a:rPr lang="ru-RU" sz="2000" dirty="0" smtClean="0"/>
              <a:t> – продукт фабричного производства, содержит табак, ароматические добавки. </a:t>
            </a:r>
            <a:r>
              <a:rPr lang="ru-RU" sz="2000" dirty="0" err="1" smtClean="0"/>
              <a:t>Снюс</a:t>
            </a:r>
            <a:r>
              <a:rPr lang="ru-RU" sz="2000" dirty="0" smtClean="0"/>
              <a:t> относится к бездымному табаку с высоким содержанием никотина</a:t>
            </a:r>
            <a:r>
              <a:rPr lang="ru-RU" sz="2000" baseline="30000" dirty="0" smtClean="0">
                <a:hlinkClick r:id="rId2"/>
              </a:rPr>
              <a:t>]</a:t>
            </a:r>
            <a:r>
              <a:rPr lang="ru-RU" sz="2000" dirty="0" smtClean="0"/>
              <a:t>. Он известен в Швеции  с 1637 года</a:t>
            </a:r>
            <a:r>
              <a:rPr lang="ru-RU" sz="2000" baseline="30000" dirty="0" smtClean="0">
                <a:hlinkClick r:id="rId2"/>
              </a:rPr>
              <a:t>[</a:t>
            </a:r>
            <a:r>
              <a:rPr lang="ru-RU" sz="2000" dirty="0" smtClean="0"/>
              <a:t>. В основном он производится и употребляется именно в этой стране.  В ЕС (кроме Швеции) с 1992 года запрещена продажа </a:t>
            </a:r>
            <a:r>
              <a:rPr lang="ru-RU" sz="2000" dirty="0" err="1" smtClean="0"/>
              <a:t>снюса</a:t>
            </a:r>
            <a:r>
              <a:rPr lang="ru-RU" sz="2000" dirty="0" smtClean="0"/>
              <a:t>, хотя его применение не ограничено. </a:t>
            </a:r>
          </a:p>
          <a:p>
            <a:r>
              <a:rPr lang="ru-RU" sz="2000" dirty="0" err="1" smtClean="0"/>
              <a:t>Снюс</a:t>
            </a:r>
            <a:r>
              <a:rPr lang="ru-RU" sz="2000" dirty="0" smtClean="0"/>
              <a:t> представлен в России с 2004 года</a:t>
            </a:r>
            <a:r>
              <a:rPr lang="ru-RU" sz="2000" baseline="30000" dirty="0" smtClean="0">
                <a:hlinkClick r:id="rId2"/>
              </a:rPr>
              <a:t>[7]</a:t>
            </a:r>
            <a:r>
              <a:rPr lang="ru-RU" sz="2000" dirty="0" smtClean="0"/>
              <a:t>. Несмотря на попытки запрета , он продолжал продаваться. Начиная с февраля 2016 года, </a:t>
            </a:r>
            <a:r>
              <a:rPr lang="ru-RU" sz="2000" dirty="0" err="1" smtClean="0"/>
              <a:t>снюс</a:t>
            </a:r>
            <a:r>
              <a:rPr lang="ru-RU" sz="2000" dirty="0" smtClean="0"/>
              <a:t> начинают ввозить в Россию под видом жевательного табака, соответственно и запрет на его продажу не распространяется. </a:t>
            </a:r>
          </a:p>
          <a:p>
            <a:r>
              <a:rPr lang="ru-RU" sz="2400" b="1" dirty="0" smtClean="0"/>
              <a:t>Пакетик «</a:t>
            </a:r>
            <a:r>
              <a:rPr lang="ru-RU" sz="2400" b="1" dirty="0" err="1" smtClean="0"/>
              <a:t>снюс</a:t>
            </a:r>
            <a:r>
              <a:rPr lang="ru-RU" sz="2400" b="1" dirty="0" smtClean="0"/>
              <a:t>» (обычный)» — 0,8-1 г, Содержание никотина  — 5-11 мг/г </a:t>
            </a:r>
          </a:p>
          <a:p>
            <a:pPr algn="just"/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786842" cy="429737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         </a:t>
            </a:r>
            <a:r>
              <a:rPr lang="ru-RU" sz="3600" b="1" dirty="0" err="1" smtClean="0"/>
              <a:t>БЕ</a:t>
            </a:r>
            <a:r>
              <a:rPr lang="ru-RU" sz="4400" b="1" dirty="0" err="1" smtClean="0"/>
              <a:t>стабачный</a:t>
            </a:r>
            <a:r>
              <a:rPr lang="ru-RU" sz="4400" dirty="0" smtClean="0"/>
              <a:t> </a:t>
            </a:r>
            <a:r>
              <a:rPr lang="ru-RU" sz="4400" dirty="0" err="1" smtClean="0"/>
              <a:t>снюс</a:t>
            </a:r>
            <a:r>
              <a:rPr lang="ru-RU" sz="4400" dirty="0" smtClean="0"/>
              <a:t>   (</a:t>
            </a:r>
            <a:r>
              <a:rPr lang="ru-RU" sz="4400" dirty="0" err="1" smtClean="0"/>
              <a:t>никпаки</a:t>
            </a:r>
            <a:r>
              <a:rPr lang="ru-RU" sz="4400" dirty="0" smtClean="0"/>
              <a:t>)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 Изготавливается из растительного сырья (древесных волокон, трав) с добавлением, </a:t>
            </a:r>
            <a:r>
              <a:rPr lang="ru-RU" sz="3100" dirty="0" err="1" smtClean="0"/>
              <a:t>ароматизаторов</a:t>
            </a:r>
            <a:r>
              <a:rPr lang="ru-RU" sz="3100" dirty="0" smtClean="0"/>
              <a:t> и никотина. Получил распространение в России после запрета табачного изделия. </a:t>
            </a:r>
            <a:br>
              <a:rPr lang="ru-RU" sz="3100" dirty="0" smtClean="0"/>
            </a:br>
            <a:r>
              <a:rPr lang="ru-RU" sz="3200" b="1" dirty="0" smtClean="0"/>
              <a:t>Пакетик «</a:t>
            </a:r>
            <a:r>
              <a:rPr lang="ru-RU" sz="3200" b="1" dirty="0" err="1" smtClean="0"/>
              <a:t>снюс</a:t>
            </a:r>
            <a:r>
              <a:rPr lang="ru-RU" sz="3200" b="1" dirty="0" smtClean="0"/>
              <a:t>»(</a:t>
            </a:r>
            <a:r>
              <a:rPr lang="ru-RU" sz="3200" b="1" dirty="0" err="1" smtClean="0"/>
              <a:t>бестабачный</a:t>
            </a:r>
            <a:r>
              <a:rPr lang="ru-RU" sz="3200" b="1" dirty="0" smtClean="0"/>
              <a:t>)» — 0,8-1 г, Содержание никотина  — 40-50-75 мг/г </a:t>
            </a:r>
            <a:br>
              <a:rPr lang="ru-RU" sz="3200" b="1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1026" name="Picture 2" descr="d:\Users\пользователь\Pictures\яяяяя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3385214"/>
            <a:ext cx="4071966" cy="27584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Влияние никотина на организм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24544" y="764704"/>
            <a:ext cx="9468544" cy="6984776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Cambria" pitchFamily="18" charset="0"/>
              </a:rPr>
              <a:t>Действие на ЦНС (возбуждение или угнетение) зависит от доз, интервалов между ними и психологического состояния человека. Небольшие дозы возбуждают ЦНС, в т.ч. рвотный центр. Никотин может вызвать тремор и судороги. </a:t>
            </a:r>
          </a:p>
          <a:p>
            <a:pPr algn="just"/>
            <a:r>
              <a:rPr lang="ru-RU" sz="2400" dirty="0" smtClean="0">
                <a:latin typeface="Cambria" pitchFamily="18" charset="0"/>
              </a:rPr>
              <a:t>Действие на </a:t>
            </a:r>
            <a:r>
              <a:rPr lang="ru-RU" sz="2400" dirty="0" err="1" smtClean="0">
                <a:latin typeface="Cambria" pitchFamily="18" charset="0"/>
              </a:rPr>
              <a:t>сердечно-сосудистую</a:t>
            </a:r>
            <a:r>
              <a:rPr lang="ru-RU" sz="2400" dirty="0" smtClean="0">
                <a:latin typeface="Cambria" pitchFamily="18" charset="0"/>
              </a:rPr>
              <a:t> систему обусловлено активацией симпатических влияний: тахикардия (возможна желудочковая экстрасистолия), повышение АД, нарушение кровоснабжения органов и тканей (сужение сосудов)</a:t>
            </a:r>
          </a:p>
          <a:p>
            <a:pPr algn="just"/>
            <a:r>
              <a:rPr lang="ru-RU" sz="2400" dirty="0" smtClean="0">
                <a:latin typeface="Cambria" pitchFamily="18" charset="0"/>
              </a:rPr>
              <a:t>Никотин является очень сильным стимулятором роста капиллярных кровеносных сосудов. При онкологических заболеваниях  никотин увеличивает рост опухолей, в том числе  при раке толстой кишки, поджелудочной железы, молочной железы, гортани и легких. Никотин также усиливает прогрессирование и рост опухолей, вызванных канцерогенами табака.</a:t>
            </a:r>
          </a:p>
          <a:p>
            <a:pPr algn="just"/>
            <a:endParaRPr lang="ru-RU" sz="2400" dirty="0" smtClean="0"/>
          </a:p>
          <a:p>
            <a:pPr algn="just"/>
            <a:endParaRPr lang="ru-RU" sz="24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82168" cy="922114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Cambria" pitchFamily="18" charset="0"/>
              </a:rPr>
              <a:t>Влияние никотина на нервную систему  подростков</a:t>
            </a:r>
            <a:endParaRPr lang="ru-RU" sz="3600" dirty="0"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80528" y="1447800"/>
            <a:ext cx="9114216" cy="5410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Cambria" pitchFamily="18" charset="0"/>
              </a:rPr>
              <a:t>Курение сигарет или прием никотина ухудшают развитие </a:t>
            </a:r>
            <a:r>
              <a:rPr lang="ru-RU" dirty="0" err="1" smtClean="0">
                <a:latin typeface="Cambria" pitchFamily="18" charset="0"/>
              </a:rPr>
              <a:t>префронтальной</a:t>
            </a:r>
            <a:r>
              <a:rPr lang="ru-RU" dirty="0" smtClean="0">
                <a:latin typeface="Cambria" pitchFamily="18" charset="0"/>
              </a:rPr>
              <a:t> коры головного мозга у людей в возрасте до 25 лет. Это, в свою очередь, ведет к нарушению развития когнитивных функций и здоровья мозга. </a:t>
            </a:r>
          </a:p>
          <a:p>
            <a:pPr algn="just"/>
            <a:r>
              <a:rPr lang="ru-RU" dirty="0" smtClean="0">
                <a:latin typeface="Cambria" pitchFamily="18" charset="0"/>
              </a:rPr>
              <a:t>Использование никотина в подростковом возрасте также ассоциируется с риском развития психических и поведенческих проблем, таких как депрессия, агорафобия и </a:t>
            </a:r>
            <a:r>
              <a:rPr lang="ru-RU" dirty="0" err="1" smtClean="0">
                <a:latin typeface="Cambria" pitchFamily="18" charset="0"/>
              </a:rPr>
              <a:t>антисоциальное</a:t>
            </a:r>
            <a:r>
              <a:rPr lang="ru-RU" dirty="0" smtClean="0">
                <a:latin typeface="Cambria" pitchFamily="18" charset="0"/>
              </a:rPr>
              <a:t> расстройство личности</a:t>
            </a:r>
          </a:p>
          <a:p>
            <a:pPr algn="just"/>
            <a:r>
              <a:rPr lang="ru-RU" dirty="0" smtClean="0">
                <a:latin typeface="Cambria" pitchFamily="18" charset="0"/>
              </a:rPr>
              <a:t>Никотин  обеспечивает двухфазный эффект — сначала он действует как стимулятор в организме, но быстро превращается в депрессант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1016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Cambria" pitchFamily="18" charset="0"/>
              </a:rPr>
              <a:t>Последствия употребления </a:t>
            </a:r>
            <a:r>
              <a:rPr lang="ru-RU" sz="3600" b="1" dirty="0" err="1" smtClean="0">
                <a:latin typeface="Cambria" pitchFamily="18" charset="0"/>
              </a:rPr>
              <a:t>снюс</a:t>
            </a:r>
            <a:endParaRPr lang="ru-RU" sz="3600" b="1" dirty="0"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754176" cy="594928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smtClean="0">
                <a:latin typeface="Cambria" pitchFamily="18" charset="0"/>
              </a:rPr>
              <a:t>Однократное употребление </a:t>
            </a:r>
            <a:r>
              <a:rPr lang="ru-RU" dirty="0" smtClean="0">
                <a:latin typeface="Cambria" pitchFamily="18" charset="0"/>
              </a:rPr>
              <a:t>– интоксикация разной степени выраженности</a:t>
            </a:r>
          </a:p>
          <a:p>
            <a:pPr algn="just"/>
            <a:r>
              <a:rPr lang="ru-RU" b="1" dirty="0" smtClean="0">
                <a:latin typeface="Cambria" pitchFamily="18" charset="0"/>
              </a:rPr>
              <a:t>Систематическое употребление  в течение месяца </a:t>
            </a:r>
            <a:r>
              <a:rPr lang="ru-RU" dirty="0" smtClean="0">
                <a:latin typeface="Cambria" pitchFamily="18" charset="0"/>
              </a:rPr>
              <a:t>- формирование зависимости – продолжение употребление </a:t>
            </a:r>
            <a:r>
              <a:rPr lang="ru-RU" b="1" dirty="0" err="1" smtClean="0">
                <a:latin typeface="Cambria" pitchFamily="18" charset="0"/>
              </a:rPr>
              <a:t>снюс</a:t>
            </a:r>
            <a:r>
              <a:rPr lang="ru-RU" dirty="0" smtClean="0">
                <a:latin typeface="Cambria" pitchFamily="18" charset="0"/>
              </a:rPr>
              <a:t> или переход к курению обычных сигарет в большом количестве</a:t>
            </a:r>
          </a:p>
          <a:p>
            <a:pPr algn="just"/>
            <a:r>
              <a:rPr lang="ru-RU" b="1" dirty="0" smtClean="0">
                <a:latin typeface="Cambria" pitchFamily="18" charset="0"/>
              </a:rPr>
              <a:t>Формирование зависимости от </a:t>
            </a:r>
            <a:r>
              <a:rPr lang="ru-RU" b="1" dirty="0" err="1" smtClean="0">
                <a:latin typeface="Cambria" pitchFamily="18" charset="0"/>
              </a:rPr>
              <a:t>снюс</a:t>
            </a:r>
            <a:r>
              <a:rPr lang="ru-RU" b="1" dirty="0" smtClean="0">
                <a:latin typeface="Cambria" pitchFamily="18" charset="0"/>
              </a:rPr>
              <a:t> </a:t>
            </a:r>
            <a:r>
              <a:rPr lang="ru-RU" dirty="0" smtClean="0">
                <a:latin typeface="Cambria" pitchFamily="18" charset="0"/>
              </a:rPr>
              <a:t>– начало употребления других </a:t>
            </a:r>
            <a:r>
              <a:rPr lang="ru-RU" dirty="0" err="1" smtClean="0">
                <a:latin typeface="Cambria" pitchFamily="18" charset="0"/>
              </a:rPr>
              <a:t>психоактивных</a:t>
            </a:r>
            <a:r>
              <a:rPr lang="ru-RU" dirty="0" smtClean="0">
                <a:latin typeface="Cambria" pitchFamily="18" charset="0"/>
              </a:rPr>
              <a:t> веществ, в том числе наркотических</a:t>
            </a: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778" y="0"/>
            <a:ext cx="8698910" cy="98072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Необходимые действия родителей - уже сегодня!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754176" cy="580526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3500" dirty="0" smtClean="0">
                <a:latin typeface="Cambria" pitchFamily="18" charset="0"/>
              </a:rPr>
              <a:t>Немедленно провести профилактическую беседу в семье  - со всеми членами семьи – о вреде и последствиях употребления </a:t>
            </a:r>
            <a:r>
              <a:rPr lang="ru-RU" sz="3500" dirty="0" err="1" smtClean="0">
                <a:latin typeface="Cambria" pitchFamily="18" charset="0"/>
              </a:rPr>
              <a:t>снюс</a:t>
            </a:r>
            <a:endParaRPr lang="ru-RU" sz="3500" dirty="0" smtClean="0">
              <a:latin typeface="Cambria" pitchFamily="18" charset="0"/>
            </a:endParaRPr>
          </a:p>
          <a:p>
            <a:pPr algn="just"/>
            <a:r>
              <a:rPr lang="ru-RU" sz="3500" dirty="0" smtClean="0">
                <a:latin typeface="Cambria" pitchFamily="18" charset="0"/>
              </a:rPr>
              <a:t>Выяснить личное отношение ребенка к </a:t>
            </a:r>
            <a:r>
              <a:rPr lang="ru-RU" sz="3500" dirty="0" err="1" smtClean="0">
                <a:latin typeface="Cambria" pitchFamily="18" charset="0"/>
              </a:rPr>
              <a:t>снюс</a:t>
            </a:r>
            <a:r>
              <a:rPr lang="ru-RU" sz="3500" dirty="0" smtClean="0">
                <a:latin typeface="Cambria" pitchFamily="18" charset="0"/>
              </a:rPr>
              <a:t>.</a:t>
            </a:r>
          </a:p>
          <a:p>
            <a:pPr algn="just"/>
            <a:r>
              <a:rPr lang="ru-RU" sz="3500" dirty="0" smtClean="0">
                <a:latin typeface="Cambria" pitchFamily="18" charset="0"/>
              </a:rPr>
              <a:t>При положительном или безразличном отношении попытаться переубедить, высказать свое крайне негативное мнение о данном продукте</a:t>
            </a:r>
          </a:p>
          <a:p>
            <a:pPr algn="just"/>
            <a:r>
              <a:rPr lang="ru-RU" sz="3500" dirty="0" smtClean="0">
                <a:latin typeface="Cambria" pitchFamily="18" charset="0"/>
              </a:rPr>
              <a:t>Выяснить ситуацию в учебном коллективе, спортивной секции  - есть ли потребители </a:t>
            </a:r>
            <a:r>
              <a:rPr lang="ru-RU" sz="3500" dirty="0" err="1" smtClean="0">
                <a:latin typeface="Cambria" pitchFamily="18" charset="0"/>
              </a:rPr>
              <a:t>снюс</a:t>
            </a:r>
            <a:r>
              <a:rPr lang="ru-RU" sz="3500" dirty="0" smtClean="0">
                <a:latin typeface="Cambria" pitchFamily="18" charset="0"/>
              </a:rPr>
              <a:t>, отношение к ним ребенка, входят ли они в его круг общения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2168" cy="90872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Действия родителей при подозрении или выявлении употребления </a:t>
            </a:r>
            <a:r>
              <a:rPr lang="ru-RU" sz="3200" b="1" dirty="0" err="1" smtClean="0"/>
              <a:t>снюс</a:t>
            </a:r>
            <a:r>
              <a:rPr lang="ru-RU" sz="3200" b="1" dirty="0" smtClean="0"/>
              <a:t> ребенком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648072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Cambria" pitchFamily="18" charset="0"/>
              </a:rPr>
              <a:t>Немедленное обращение с ребенком к подростковому врачу наркологу для консультации и обследования по адресам: </a:t>
            </a:r>
            <a:r>
              <a:rPr lang="ru-RU" dirty="0" err="1" smtClean="0">
                <a:latin typeface="Cambria" pitchFamily="18" charset="0"/>
              </a:rPr>
              <a:t>ул.Запарина</a:t>
            </a:r>
            <a:r>
              <a:rPr lang="ru-RU" dirty="0" smtClean="0">
                <a:latin typeface="Cambria" pitchFamily="18" charset="0"/>
              </a:rPr>
              <a:t>, 87, т. 32-50-99   ( Краснофлотский, Кировский, Железнодорожный, Центральный районы) </a:t>
            </a:r>
            <a:r>
              <a:rPr lang="ru-RU" dirty="0" err="1" smtClean="0">
                <a:latin typeface="Cambria" pitchFamily="18" charset="0"/>
              </a:rPr>
              <a:t>Ул.Постышева</a:t>
            </a:r>
            <a:r>
              <a:rPr lang="ru-RU" dirty="0" smtClean="0">
                <a:latin typeface="Cambria" pitchFamily="18" charset="0"/>
              </a:rPr>
              <a:t>, 13, т.21-36-98 (Индустриальный район)</a:t>
            </a:r>
          </a:p>
          <a:p>
            <a:pPr algn="just"/>
            <a:r>
              <a:rPr lang="ru-RU" dirty="0" smtClean="0">
                <a:latin typeface="Cambria" pitchFamily="18" charset="0"/>
              </a:rPr>
              <a:t>Обращение в наркологический диспансер с целью проведения обследования коллектива обучающихся на предмет употребления ПАВ со сдачей анализов мочи в соответствии с ФЗ №120 от 13.07.2013. </a:t>
            </a:r>
          </a:p>
          <a:p>
            <a:pPr algn="just">
              <a:buNone/>
            </a:pPr>
            <a:r>
              <a:rPr lang="ru-RU" dirty="0" smtClean="0">
                <a:latin typeface="Cambria" pitchFamily="18" charset="0"/>
              </a:rPr>
              <a:t>    по тел. 42-62-03</a:t>
            </a:r>
          </a:p>
          <a:p>
            <a:pPr algn="just"/>
            <a:r>
              <a:rPr lang="ru-RU" dirty="0" smtClean="0">
                <a:latin typeface="Cambria" pitchFamily="18" charset="0"/>
              </a:rPr>
              <a:t>Обращение в наркологический диспансер с целью организации дополнительных профилактических бесед с обучающимися врача нарколога</a:t>
            </a:r>
          </a:p>
          <a:p>
            <a:pPr algn="just">
              <a:buNone/>
            </a:pPr>
            <a:r>
              <a:rPr lang="ru-RU" dirty="0" smtClean="0">
                <a:latin typeface="Cambria" pitchFamily="18" charset="0"/>
              </a:rPr>
              <a:t>    по тел. 42-62-03</a:t>
            </a:r>
          </a:p>
          <a:p>
            <a:pPr algn="just"/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29026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hlinkClick r:id="rId2" action="ppaction://hlinkfile"/>
              </a:rPr>
              <a:t>"Семейный кодекс Российской Федерации" от 29.12.1995 N 223-ФЗ (ред. от 02.12.2019) (с </a:t>
            </a:r>
            <a:r>
              <a:rPr lang="ru-RU" b="1" dirty="0" err="1" smtClean="0">
                <a:hlinkClick r:id="rId2" action="ppaction://hlinkfile"/>
              </a:rPr>
              <a:t>изм</a:t>
            </a:r>
            <a:r>
              <a:rPr lang="ru-RU" b="1" dirty="0" smtClean="0">
                <a:hlinkClick r:id="rId2" action="ppaction://hlinkfile"/>
              </a:rPr>
              <a:t>. и доп., вступ. в силу с 01.01.2020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708920"/>
            <a:ext cx="8610160" cy="353948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hlinkClick r:id="rId2" action="ppaction://hlinkfile"/>
              </a:rPr>
              <a:t>)</a:t>
            </a:r>
            <a:r>
              <a:rPr lang="ru-RU" dirty="0" smtClean="0"/>
              <a:t> </a:t>
            </a:r>
            <a:r>
              <a:rPr lang="ru-RU" b="1" dirty="0" smtClean="0"/>
              <a:t>СК РФ Статья 63. Права и обязанности родителей по воспитанию и образованию детей</a:t>
            </a:r>
          </a:p>
          <a:p>
            <a:r>
              <a:rPr lang="ru-RU" b="1" dirty="0" smtClean="0"/>
              <a:t> </a:t>
            </a:r>
          </a:p>
          <a:p>
            <a:r>
              <a:rPr lang="ru-RU" dirty="0" smtClean="0"/>
              <a:t>1. Родители имеют право и обязаны воспитывать своих детей.</a:t>
            </a:r>
          </a:p>
          <a:p>
            <a:r>
              <a:rPr lang="ru-RU" b="1" dirty="0" smtClean="0"/>
              <a:t>Родители несут ответственность за воспитание и развитие своих детей. Они обязаны заботиться о здоровье, физическом, психическом, духовном и нравственном развитии своих детей.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106</TotalTime>
  <Words>650</Words>
  <Application>Microsoft Office PowerPoint</Application>
  <PresentationFormat>Экран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Cambria</vt:lpstr>
      <vt:lpstr>Corbel</vt:lpstr>
      <vt:lpstr>Gill Sans MT</vt:lpstr>
      <vt:lpstr>Verdana</vt:lpstr>
      <vt:lpstr>Wingdings 2</vt:lpstr>
      <vt:lpstr>Солнцестояние</vt:lpstr>
      <vt:lpstr>Последствия употребления продукции с высоким содержанием никотина</vt:lpstr>
      <vt:lpstr>Формы употребления никотина через слизистую оболочку полости рта</vt:lpstr>
      <vt:lpstr>         БЕстабачный снюс   (никпаки)  Изготавливается из растительного сырья (древесных волокон, трав) с добавлением, ароматизаторов и никотина. Получил распространение в России после запрета табачного изделия.  Пакетик «снюс»(бестабачный)» — 0,8-1 г, Содержание никотина  — 40-50-75 мг/г    </vt:lpstr>
      <vt:lpstr>Влияние никотина на организм</vt:lpstr>
      <vt:lpstr>Влияние никотина на нервную систему  подростков</vt:lpstr>
      <vt:lpstr>Последствия употребления снюс</vt:lpstr>
      <vt:lpstr>Необходимые действия родителей - уже сегодня!</vt:lpstr>
      <vt:lpstr>Действия родителей при подозрении или выявлении употребления снюс ребенком</vt:lpstr>
      <vt:lpstr>"Семейный кодекс Российской Федерации" от 29.12.1995 N 223-ФЗ (ред. от 02.12.2019) (с изм. и доп., вступ. в силу с 01.01.2020</vt:lpstr>
      <vt:lpstr>    Не дайте ребенку сделать шаг на пути к наркомании!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Последствия употребления продукции с высоким содержанием никотина</dc:title>
  <dc:creator>Пользователь Windows</dc:creator>
  <cp:lastModifiedBy>Валентина Павловна Воронина</cp:lastModifiedBy>
  <cp:revision>18</cp:revision>
  <dcterms:created xsi:type="dcterms:W3CDTF">2020-01-23T00:14:27Z</dcterms:created>
  <dcterms:modified xsi:type="dcterms:W3CDTF">2021-02-18T07:36:53Z</dcterms:modified>
</cp:coreProperties>
</file>